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237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.mendeley.com/datasets/gdx3pkwp47/2" TargetMode="External"/><Relationship Id="rId3" Type="http://schemas.openxmlformats.org/officeDocument/2006/relationships/hyperlink" Target="https://www.unb.ca/cic/datasets/url-2016.html" TargetMode="External"/><Relationship Id="rId7" Type="http://schemas.openxmlformats.org/officeDocument/2006/relationships/hyperlink" Target="https://www.kaggle.com/datasets/sid321axn/malicious-urls-dataset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paper.ijcsns.org/07_book/202208/20220834.pdf" TargetMode="External"/><Relationship Id="rId5" Type="http://schemas.openxmlformats.org/officeDocument/2006/relationships/hyperlink" Target="https://www.semanticscholar.org/paper/Detecting-Malicious-URLs-Using-Lexical-Analysis-Mamun-Rathore/01bb00b24fb2bcf1d11748d0c39ba60367b4c264" TargetMode="External"/><Relationship Id="rId4" Type="http://schemas.openxmlformats.org/officeDocument/2006/relationships/hyperlink" Target="https://archive.ics.uci.edu/dataset/187/url+reputation" TargetMode="External"/><Relationship Id="rId9" Type="http://schemas.openxmlformats.org/officeDocument/2006/relationships/hyperlink" Target="https://www.sciencedirect.com/science/article/pii/S2352340920311987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201228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Machine Learning-Based URL Filtering Prototype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5034082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Design, Implementation, and Functionality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565606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219" y="5663684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86086" y="5639395"/>
            <a:ext cx="32537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by i200983 Fahad Kamran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037993" y="2835950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Future Directions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403717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2204085" y="4078843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411349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Model Refinement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682847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Continuous refinement of the model to enhance accuracy and performance.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6285" y="403717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592378" y="4078843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4113490"/>
            <a:ext cx="39776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Addressing Misclassifications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8148399" y="4682847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Strategies to address common misclassifications for improved user safety.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672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589371" y="547092"/>
            <a:ext cx="3979664" cy="6217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96"/>
              </a:lnSpc>
              <a:buNone/>
            </a:pPr>
            <a:r>
              <a:rPr lang="en-US" sz="391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References</a:t>
            </a:r>
            <a:endParaRPr lang="en-US" sz="3917" dirty="0"/>
          </a:p>
        </p:txBody>
      </p:sp>
      <p:sp>
        <p:nvSpPr>
          <p:cNvPr id="5" name="Text 3"/>
          <p:cNvSpPr/>
          <p:nvPr/>
        </p:nvSpPr>
        <p:spPr>
          <a:xfrm>
            <a:off x="2589371" y="1566743"/>
            <a:ext cx="9451658" cy="6365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7"/>
              </a:lnSpc>
              <a:buNone/>
            </a:pP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Brunswick, U. o. (2016). </a:t>
            </a:r>
            <a:r>
              <a:rPr lang="en-US" sz="1567" i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ISCX-URL-2016 Dataset</a:t>
            </a: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 Retrieved from unb.ca: </a:t>
            </a:r>
            <a:r>
              <a:rPr lang="en-US" sz="1567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https://www.unb.ca/cic/datasets/url-2016.html</a:t>
            </a:r>
            <a:endParaRPr lang="en-US" sz="1567" dirty="0"/>
          </a:p>
        </p:txBody>
      </p:sp>
      <p:sp>
        <p:nvSpPr>
          <p:cNvPr id="6" name="Text 4"/>
          <p:cNvSpPr/>
          <p:nvPr/>
        </p:nvSpPr>
        <p:spPr>
          <a:xfrm>
            <a:off x="2589371" y="2427089"/>
            <a:ext cx="9451658" cy="6365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7"/>
              </a:lnSpc>
              <a:buNone/>
            </a:pP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Ma, J., Saul, L., Savage, S., &amp; Voelker, G. (n.d.). </a:t>
            </a:r>
            <a:r>
              <a:rPr lang="en-US" sz="1567" i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URL Reputation Dataset</a:t>
            </a: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 Retrieved from archive.ics.uci.edu: </a:t>
            </a:r>
            <a:r>
              <a:rPr lang="en-US" sz="1567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https://archive.ics.uci.edu/dataset/187/url+reputation</a:t>
            </a:r>
            <a:endParaRPr lang="en-US" sz="1567" dirty="0"/>
          </a:p>
        </p:txBody>
      </p:sp>
      <p:sp>
        <p:nvSpPr>
          <p:cNvPr id="7" name="Text 5"/>
          <p:cNvSpPr/>
          <p:nvPr/>
        </p:nvSpPr>
        <p:spPr>
          <a:xfrm>
            <a:off x="2589371" y="3287435"/>
            <a:ext cx="9451658" cy="9547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7"/>
              </a:lnSpc>
              <a:buNone/>
            </a:pP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Rathore, M. (2016, September 26). </a:t>
            </a:r>
            <a:r>
              <a:rPr lang="en-US" sz="1567" i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Detecting-Malicious-URLs-Using-Lexical-Analysis</a:t>
            </a: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 Retrieved from semanticscholar.org: </a:t>
            </a:r>
            <a:r>
              <a:rPr lang="en-US" sz="1567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https://www.semanticscholar.org/paper/Detecting-Malicious-URLs-Using-Lexical-Analysis-Mamun-Rathore/01bb00b24fb2bcf1d11748d0c39ba60367b4c264</a:t>
            </a:r>
            <a:endParaRPr lang="en-US" sz="1567" dirty="0"/>
          </a:p>
        </p:txBody>
      </p:sp>
      <p:sp>
        <p:nvSpPr>
          <p:cNvPr id="8" name="Text 6"/>
          <p:cNvSpPr/>
          <p:nvPr/>
        </p:nvSpPr>
        <p:spPr>
          <a:xfrm>
            <a:off x="2589371" y="4466034"/>
            <a:ext cx="9451658" cy="6365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7"/>
              </a:lnSpc>
              <a:buNone/>
            </a:pP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Saqib, M. N. (2022). </a:t>
            </a:r>
            <a:r>
              <a:rPr lang="en-US" sz="1567" i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URL Filtering by Using Machine Learning.</a:t>
            </a: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Retrieved from paper.ijcsns.org: chrome-extension://efaidnbmnnnibpcajpcglclefindmkaj/</a:t>
            </a:r>
            <a:r>
              <a:rPr lang="en-US" sz="1567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http://paper.ijcsns.org/07_book/202208/20220834.pdf</a:t>
            </a:r>
            <a:endParaRPr lang="en-US" sz="1567" dirty="0"/>
          </a:p>
        </p:txBody>
      </p:sp>
      <p:sp>
        <p:nvSpPr>
          <p:cNvPr id="9" name="Text 7"/>
          <p:cNvSpPr/>
          <p:nvPr/>
        </p:nvSpPr>
        <p:spPr>
          <a:xfrm>
            <a:off x="2589371" y="5326380"/>
            <a:ext cx="9451658" cy="6365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7"/>
              </a:lnSpc>
              <a:buNone/>
            </a:pP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SIDDHARTHA, M. (2021). </a:t>
            </a:r>
            <a:r>
              <a:rPr lang="en-US" sz="1567" i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Malicious URL Dataset</a:t>
            </a: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 Retrieved from Kaggle: </a:t>
            </a:r>
            <a:r>
              <a:rPr lang="en-US" sz="1567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https://www.kaggle.com/datasets/sid321axn/malicious-urls-dataset/</a:t>
            </a:r>
            <a:endParaRPr lang="en-US" sz="1567" dirty="0"/>
          </a:p>
        </p:txBody>
      </p:sp>
      <p:sp>
        <p:nvSpPr>
          <p:cNvPr id="10" name="Text 8"/>
          <p:cNvSpPr/>
          <p:nvPr/>
        </p:nvSpPr>
        <p:spPr>
          <a:xfrm>
            <a:off x="2589371" y="6186726"/>
            <a:ext cx="9451658" cy="6365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7"/>
              </a:lnSpc>
              <a:buNone/>
            </a:pP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Singh, A. (2020, May 2). </a:t>
            </a:r>
            <a:r>
              <a:rPr lang="en-US" sz="1567" i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Dataset of Malicious and Benign Webpages</a:t>
            </a: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 Retrieved from Mendeley Data: </a:t>
            </a:r>
            <a:r>
              <a:rPr lang="en-US" sz="1567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https://data.mendeley.com/datasets/gdx3pkwp47/2</a:t>
            </a:r>
            <a:endParaRPr lang="en-US" sz="1567" dirty="0"/>
          </a:p>
        </p:txBody>
      </p:sp>
      <p:sp>
        <p:nvSpPr>
          <p:cNvPr id="11" name="Text 9"/>
          <p:cNvSpPr/>
          <p:nvPr/>
        </p:nvSpPr>
        <p:spPr>
          <a:xfrm>
            <a:off x="2589371" y="7047071"/>
            <a:ext cx="9451658" cy="6365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7"/>
              </a:lnSpc>
              <a:buNone/>
            </a:pP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Singh, A. (2020, October). </a:t>
            </a:r>
            <a:r>
              <a:rPr lang="en-US" sz="1567" i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Malicious and Benign Webpages Dataset Article</a:t>
            </a:r>
            <a:r>
              <a:rPr lang="en-US" sz="156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 Retrieved from Science Direct: </a:t>
            </a:r>
            <a:r>
              <a:rPr lang="en-US" sz="1567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https://www.sciencedirect.com/science/article/pii/S2352340920311987</a:t>
            </a:r>
            <a:endParaRPr lang="en-US" sz="1567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342328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Thank You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445091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Any Questions?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0678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Machine learning-based URL filtering plays a crucial role in ensuring user safety by classifying URLs into different categories. This prototype aims to achieve just that.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959769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Literature Review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16099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999292" y="3202662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237309"/>
            <a:ext cx="3429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State-of-the-Art Overview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806666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 overview of the current state-of-the-art in machine learning-based URL filtering and its importance.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33199" y="491323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99292" y="4954905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1555313" y="49895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Challenges Faced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1555313" y="5558909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Lack of Data in the original ICSX-2016 Dataset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838575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765340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Dataset Selection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792968"/>
            <a:ext cx="9306401" cy="1724501"/>
          </a:xfrm>
          <a:prstGeom prst="roundRect">
            <a:avLst>
              <a:gd name="adj" fmla="val 3865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4712970" y="3015139"/>
            <a:ext cx="2880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ISCX-URL-2016 Dataset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12970" y="3584496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Initial use of the ISCX-URL-2016 dataset with the transition to neural network models due to compatibility issues. (about 165,000 Records)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490799" y="4739640"/>
            <a:ext cx="9306401" cy="1956435"/>
          </a:xfrm>
          <a:prstGeom prst="roundRect">
            <a:avLst>
              <a:gd name="adj" fmla="val 3865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712970" y="4961811"/>
            <a:ext cx="2606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Additional Datasets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4712970" y="5531168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Inclusion of additional datasets: Kaggle's malicious URL dataset (about 650,000 records) and Mendeley Data Dataset (about 2 million records) for enhanced model training.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2749868"/>
            <a:ext cx="64846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Neural Network Training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99667"/>
            <a:ext cx="2468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Iterative Training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569023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Discussion on the iterative training process with fine-tuning and architecture enhancements.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999667"/>
            <a:ext cx="27432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Memory Optimizations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93806" y="4569023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Optimizations for memory issues, including larger batch sizes and refined feature counts.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712357"/>
            <a:ext cx="81762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Flask Application Integration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152644" y="2739985"/>
            <a:ext cx="27742" cy="3777139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416427" y="3149620"/>
            <a:ext cx="777597" cy="2774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916484" y="291357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82576" y="2955250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296215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Development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88513" y="353151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Creation of a Flask application to seamlessly integrate the model with the front-end HTML page.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5149275"/>
            <a:ext cx="777597" cy="2774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916484" y="491323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82576" y="4954905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496181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User Input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388513" y="5531168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Allowing users to enter the URL for real-time classification.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23442"/>
            <a:ext cx="64846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Prototype Functionality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2851071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77428" y="307324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User Input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77428" y="3642598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Details on user input and the efficient real-time classification for immediate feedback.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4628555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77428" y="485072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Efficiency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2277428" y="5420082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Demonstration of the neural network's efficiency for quick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290834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Evaluation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260759" y="4187904"/>
            <a:ext cx="3069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Training Accuracy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781913" y="4187904"/>
            <a:ext cx="3065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Validation Accuracy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299258" y="4187904"/>
            <a:ext cx="3069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 Accuracy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2037993" y="4684157"/>
            <a:ext cx="10553343" cy="637103"/>
          </a:xfrm>
          <a:prstGeom prst="rect">
            <a:avLst/>
          </a:prstGeom>
          <a:solidFill>
            <a:srgbClr val="3121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260759" y="4825008"/>
            <a:ext cx="3069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98%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781913" y="4825008"/>
            <a:ext cx="3065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96%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299258" y="4825008"/>
            <a:ext cx="3069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95%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42328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941" y="4532233"/>
            <a:ext cx="124897" cy="1665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66455" y="4450913"/>
            <a:ext cx="71443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Integration Success so avoided further dataset modifications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553</Words>
  <Application>Microsoft Office PowerPoint</Application>
  <PresentationFormat>Custom</PresentationFormat>
  <Paragraphs>72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Fahad Kamran</cp:lastModifiedBy>
  <cp:revision>3</cp:revision>
  <dcterms:created xsi:type="dcterms:W3CDTF">2023-12-02T08:46:40Z</dcterms:created>
  <dcterms:modified xsi:type="dcterms:W3CDTF">2023-12-05T12:17:29Z</dcterms:modified>
</cp:coreProperties>
</file>